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8" r:id="rId4"/>
    <p:sldId id="263" r:id="rId5"/>
    <p:sldId id="271" r:id="rId6"/>
    <p:sldId id="274" r:id="rId7"/>
    <p:sldId id="273" r:id="rId8"/>
    <p:sldId id="275" r:id="rId9"/>
    <p:sldId id="264"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varScale="1">
        <p:scale>
          <a:sx n="116" d="100"/>
          <a:sy n="116" d="100"/>
        </p:scale>
        <p:origin x="21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B2CB797-F923-400C-A051-343234CAC15B}" type="datetimeFigureOut">
              <a:rPr lang="en-GB" smtClean="0"/>
              <a:t>06/09/2017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5A2694-ED5E-4381-870B-BBABDB1E211C}" type="slidenum">
              <a:rPr lang="en-GB" smtClean="0"/>
              <a:t>‹#›</a:t>
            </a:fld>
            <a:endParaRPr lang="en-GB"/>
          </a:p>
        </p:txBody>
      </p:sp>
    </p:spTree>
    <p:extLst>
      <p:ext uri="{BB962C8B-B14F-4D97-AF65-F5344CB8AC3E}">
        <p14:creationId xmlns:p14="http://schemas.microsoft.com/office/powerpoint/2010/main" val="3891170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2CB797-F923-400C-A051-343234CAC15B}" type="datetimeFigureOut">
              <a:rPr lang="en-GB" smtClean="0"/>
              <a:t>06/09/2017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5A2694-ED5E-4381-870B-BBABDB1E211C}" type="slidenum">
              <a:rPr lang="en-GB" smtClean="0"/>
              <a:t>‹#›</a:t>
            </a:fld>
            <a:endParaRPr lang="en-GB"/>
          </a:p>
        </p:txBody>
      </p:sp>
    </p:spTree>
    <p:extLst>
      <p:ext uri="{BB962C8B-B14F-4D97-AF65-F5344CB8AC3E}">
        <p14:creationId xmlns:p14="http://schemas.microsoft.com/office/powerpoint/2010/main" val="3089020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2CB797-F923-400C-A051-343234CAC15B}" type="datetimeFigureOut">
              <a:rPr lang="en-GB" smtClean="0"/>
              <a:t>06/09/2017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5A2694-ED5E-4381-870B-BBABDB1E211C}" type="slidenum">
              <a:rPr lang="en-GB" smtClean="0"/>
              <a:t>‹#›</a:t>
            </a:fld>
            <a:endParaRPr lang="en-GB"/>
          </a:p>
        </p:txBody>
      </p:sp>
    </p:spTree>
    <p:extLst>
      <p:ext uri="{BB962C8B-B14F-4D97-AF65-F5344CB8AC3E}">
        <p14:creationId xmlns:p14="http://schemas.microsoft.com/office/powerpoint/2010/main" val="1342333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2CB797-F923-400C-A051-343234CAC15B}" type="datetimeFigureOut">
              <a:rPr lang="en-GB" smtClean="0"/>
              <a:t>06/09/2017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5A2694-ED5E-4381-870B-BBABDB1E211C}" type="slidenum">
              <a:rPr lang="en-GB" smtClean="0"/>
              <a:t>‹#›</a:t>
            </a:fld>
            <a:endParaRPr lang="en-GB"/>
          </a:p>
        </p:txBody>
      </p:sp>
    </p:spTree>
    <p:extLst>
      <p:ext uri="{BB962C8B-B14F-4D97-AF65-F5344CB8AC3E}">
        <p14:creationId xmlns:p14="http://schemas.microsoft.com/office/powerpoint/2010/main" val="3664675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2CB797-F923-400C-A051-343234CAC15B}" type="datetimeFigureOut">
              <a:rPr lang="en-GB" smtClean="0"/>
              <a:t>06/09/2017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5A2694-ED5E-4381-870B-BBABDB1E211C}" type="slidenum">
              <a:rPr lang="en-GB" smtClean="0"/>
              <a:t>‹#›</a:t>
            </a:fld>
            <a:endParaRPr lang="en-GB"/>
          </a:p>
        </p:txBody>
      </p:sp>
    </p:spTree>
    <p:extLst>
      <p:ext uri="{BB962C8B-B14F-4D97-AF65-F5344CB8AC3E}">
        <p14:creationId xmlns:p14="http://schemas.microsoft.com/office/powerpoint/2010/main" val="669825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B2CB797-F923-400C-A051-343234CAC15B}" type="datetimeFigureOut">
              <a:rPr lang="en-GB" smtClean="0"/>
              <a:t>06/09/2017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5A2694-ED5E-4381-870B-BBABDB1E211C}" type="slidenum">
              <a:rPr lang="en-GB" smtClean="0"/>
              <a:t>‹#›</a:t>
            </a:fld>
            <a:endParaRPr lang="en-GB"/>
          </a:p>
        </p:txBody>
      </p:sp>
    </p:spTree>
    <p:extLst>
      <p:ext uri="{BB962C8B-B14F-4D97-AF65-F5344CB8AC3E}">
        <p14:creationId xmlns:p14="http://schemas.microsoft.com/office/powerpoint/2010/main" val="4161924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B2CB797-F923-400C-A051-343234CAC15B}" type="datetimeFigureOut">
              <a:rPr lang="en-GB" smtClean="0"/>
              <a:t>06/09/2017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55A2694-ED5E-4381-870B-BBABDB1E211C}" type="slidenum">
              <a:rPr lang="en-GB" smtClean="0"/>
              <a:t>‹#›</a:t>
            </a:fld>
            <a:endParaRPr lang="en-GB"/>
          </a:p>
        </p:txBody>
      </p:sp>
    </p:spTree>
    <p:extLst>
      <p:ext uri="{BB962C8B-B14F-4D97-AF65-F5344CB8AC3E}">
        <p14:creationId xmlns:p14="http://schemas.microsoft.com/office/powerpoint/2010/main" val="1059939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B2CB797-F923-400C-A051-343234CAC15B}" type="datetimeFigureOut">
              <a:rPr lang="en-GB" smtClean="0"/>
              <a:t>06/09/2017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55A2694-ED5E-4381-870B-BBABDB1E211C}" type="slidenum">
              <a:rPr lang="en-GB" smtClean="0"/>
              <a:t>‹#›</a:t>
            </a:fld>
            <a:endParaRPr lang="en-GB"/>
          </a:p>
        </p:txBody>
      </p:sp>
    </p:spTree>
    <p:extLst>
      <p:ext uri="{BB962C8B-B14F-4D97-AF65-F5344CB8AC3E}">
        <p14:creationId xmlns:p14="http://schemas.microsoft.com/office/powerpoint/2010/main" val="4223680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2CB797-F923-400C-A051-343234CAC15B}" type="datetimeFigureOut">
              <a:rPr lang="en-GB" smtClean="0"/>
              <a:t>06/09/2017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55A2694-ED5E-4381-870B-BBABDB1E211C}" type="slidenum">
              <a:rPr lang="en-GB" smtClean="0"/>
              <a:t>‹#›</a:t>
            </a:fld>
            <a:endParaRPr lang="en-GB"/>
          </a:p>
        </p:txBody>
      </p:sp>
    </p:spTree>
    <p:extLst>
      <p:ext uri="{BB962C8B-B14F-4D97-AF65-F5344CB8AC3E}">
        <p14:creationId xmlns:p14="http://schemas.microsoft.com/office/powerpoint/2010/main" val="1342904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2CB797-F923-400C-A051-343234CAC15B}" type="datetimeFigureOut">
              <a:rPr lang="en-GB" smtClean="0"/>
              <a:t>06/09/2017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5A2694-ED5E-4381-870B-BBABDB1E211C}" type="slidenum">
              <a:rPr lang="en-GB" smtClean="0"/>
              <a:t>‹#›</a:t>
            </a:fld>
            <a:endParaRPr lang="en-GB"/>
          </a:p>
        </p:txBody>
      </p:sp>
    </p:spTree>
    <p:extLst>
      <p:ext uri="{BB962C8B-B14F-4D97-AF65-F5344CB8AC3E}">
        <p14:creationId xmlns:p14="http://schemas.microsoft.com/office/powerpoint/2010/main" val="1956518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2CB797-F923-400C-A051-343234CAC15B}" type="datetimeFigureOut">
              <a:rPr lang="en-GB" smtClean="0"/>
              <a:t>06/09/2017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5A2694-ED5E-4381-870B-BBABDB1E211C}" type="slidenum">
              <a:rPr lang="en-GB" smtClean="0"/>
              <a:t>‹#›</a:t>
            </a:fld>
            <a:endParaRPr lang="en-GB"/>
          </a:p>
        </p:txBody>
      </p:sp>
    </p:spTree>
    <p:extLst>
      <p:ext uri="{BB962C8B-B14F-4D97-AF65-F5344CB8AC3E}">
        <p14:creationId xmlns:p14="http://schemas.microsoft.com/office/powerpoint/2010/main" val="3370002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2CB797-F923-400C-A051-343234CAC15B}" type="datetimeFigureOut">
              <a:rPr lang="en-GB" smtClean="0"/>
              <a:t>06/09/2017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5A2694-ED5E-4381-870B-BBABDB1E211C}" type="slidenum">
              <a:rPr lang="en-GB" smtClean="0"/>
              <a:t>‹#›</a:t>
            </a:fld>
            <a:endParaRPr lang="en-GB"/>
          </a:p>
        </p:txBody>
      </p:sp>
    </p:spTree>
    <p:extLst>
      <p:ext uri="{BB962C8B-B14F-4D97-AF65-F5344CB8AC3E}">
        <p14:creationId xmlns:p14="http://schemas.microsoft.com/office/powerpoint/2010/main" val="3907615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t>The consequences of abolishing UK mandatory retirement ages</a:t>
            </a:r>
            <a:r>
              <a:rPr lang="en-GB" dirty="0"/>
              <a:t/>
            </a:r>
            <a:br>
              <a:rPr lang="en-GB" dirty="0"/>
            </a:br>
            <a:endParaRPr lang="en-GB" dirty="0"/>
          </a:p>
        </p:txBody>
      </p:sp>
      <p:sp>
        <p:nvSpPr>
          <p:cNvPr id="3" name="Subtitle 2"/>
          <p:cNvSpPr>
            <a:spLocks noGrp="1"/>
          </p:cNvSpPr>
          <p:nvPr>
            <p:ph type="subTitle" idx="1"/>
          </p:nvPr>
        </p:nvSpPr>
        <p:spPr/>
        <p:txBody>
          <a:bodyPr>
            <a:normAutofit fontScale="92500"/>
          </a:bodyPr>
          <a:lstStyle/>
          <a:p>
            <a:r>
              <a:rPr lang="en-GB" dirty="0" smtClean="0"/>
              <a:t>David Lain – University of Brighton</a:t>
            </a:r>
            <a:endParaRPr lang="en-GB" dirty="0"/>
          </a:p>
          <a:p>
            <a:r>
              <a:rPr lang="en-GB" dirty="0"/>
              <a:t>Ben Baumberg- Geiger, Amanda Burns, Charlotte Clark, Joanne Crawford, Amanda Fahy, Mariska van der Horst, David Lain, Wendy </a:t>
            </a:r>
            <a:r>
              <a:rPr lang="en-GB" dirty="0" err="1"/>
              <a:t>Loretto</a:t>
            </a:r>
            <a:r>
              <a:rPr lang="en-GB" dirty="0"/>
              <a:t>, Chris Phillipson, Mark Robinson, Sue Shepherd, David Wainwright, Andrew </a:t>
            </a:r>
            <a:r>
              <a:rPr lang="en-GB" dirty="0" err="1"/>
              <a:t>Weyman</a:t>
            </a:r>
            <a:endParaRPr lang="en-GB" dirty="0"/>
          </a:p>
          <a:p>
            <a:endParaRPr lang="en-GB" dirty="0" smtClean="0"/>
          </a:p>
          <a:p>
            <a:endParaRPr lang="en-GB" dirty="0"/>
          </a:p>
        </p:txBody>
      </p:sp>
    </p:spTree>
    <p:extLst>
      <p:ext uri="{BB962C8B-B14F-4D97-AF65-F5344CB8AC3E}">
        <p14:creationId xmlns:p14="http://schemas.microsoft.com/office/powerpoint/2010/main" val="3982729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a:xfrm>
            <a:off x="838200" y="1506682"/>
            <a:ext cx="10515600" cy="4670281"/>
          </a:xfrm>
        </p:spPr>
        <p:txBody>
          <a:bodyPr/>
          <a:lstStyle/>
          <a:p>
            <a:r>
              <a:rPr lang="en-GB" dirty="0"/>
              <a:t>N</a:t>
            </a:r>
            <a:r>
              <a:rPr lang="en-GB" dirty="0" smtClean="0"/>
              <a:t>eed to consider employing organisations as policy implementers.</a:t>
            </a:r>
          </a:p>
          <a:p>
            <a:r>
              <a:rPr lang="en-GB" dirty="0" smtClean="0"/>
              <a:t>General sense of uncertainty and withdrawal from management of retirement, but response depended upon on context and what happened </a:t>
            </a:r>
            <a:r>
              <a:rPr lang="en-GB" i="1" dirty="0" smtClean="0"/>
              <a:t>before</a:t>
            </a:r>
            <a:r>
              <a:rPr lang="en-GB" dirty="0" smtClean="0"/>
              <a:t> legal change.</a:t>
            </a:r>
          </a:p>
          <a:p>
            <a:pPr lvl="1"/>
            <a:r>
              <a:rPr lang="en-GB" dirty="0" smtClean="0"/>
              <a:t>In organisation with strongest retirement-transition policies/rules (Manufacturing) there was a legalistic and defensive rule-bound response.</a:t>
            </a:r>
          </a:p>
          <a:p>
            <a:pPr lvl="1"/>
            <a:r>
              <a:rPr lang="en-GB" dirty="0" smtClean="0"/>
              <a:t>Local government withdrew from instigating retirement discussions, but tried (unsuccessfully) to move focus onto managers.</a:t>
            </a:r>
          </a:p>
          <a:p>
            <a:pPr lvl="1"/>
            <a:r>
              <a:rPr lang="en-GB" dirty="0" smtClean="0"/>
              <a:t>Hospitality – less impact given nature of work and workforce.</a:t>
            </a:r>
          </a:p>
          <a:p>
            <a:pPr lvl="1"/>
            <a:r>
              <a:rPr lang="en-GB" dirty="0" smtClean="0"/>
              <a:t>Trains – a return to mandatory retirement given certainty of Union position?</a:t>
            </a:r>
          </a:p>
          <a:p>
            <a:endParaRPr lang="en-GB" dirty="0"/>
          </a:p>
        </p:txBody>
      </p:sp>
    </p:spTree>
    <p:extLst>
      <p:ext uri="{BB962C8B-B14F-4D97-AF65-F5344CB8AC3E}">
        <p14:creationId xmlns:p14="http://schemas.microsoft.com/office/powerpoint/2010/main" val="744235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smtClean="0">
                <a:solidFill>
                  <a:srgbClr val="FF0000"/>
                </a:solidFill>
              </a:rPr>
              <a:t>Equalities legislation (1)</a:t>
            </a:r>
            <a:endParaRPr lang="en-GB" dirty="0"/>
          </a:p>
        </p:txBody>
      </p:sp>
      <p:sp>
        <p:nvSpPr>
          <p:cNvPr id="3" name="Content Placeholder 2"/>
          <p:cNvSpPr>
            <a:spLocks noGrp="1"/>
          </p:cNvSpPr>
          <p:nvPr>
            <p:ph idx="1"/>
          </p:nvPr>
        </p:nvSpPr>
        <p:spPr/>
        <p:txBody>
          <a:bodyPr>
            <a:normAutofit/>
          </a:bodyPr>
          <a:lstStyle/>
          <a:p>
            <a:pPr>
              <a:defRPr/>
            </a:pPr>
            <a:r>
              <a:rPr lang="en-GB" dirty="0" smtClean="0"/>
              <a:t>Historically limited employment rights after 65 (redundancy, unfair dismissal). Line managers important in deciding who continued &amp; limited performance management of older workers as leaving.</a:t>
            </a:r>
          </a:p>
          <a:p>
            <a:pPr>
              <a:defRPr/>
            </a:pPr>
            <a:r>
              <a:rPr lang="en-GB" dirty="0" smtClean="0"/>
              <a:t>October </a:t>
            </a:r>
            <a:r>
              <a:rPr lang="en-GB" dirty="0"/>
              <a:t>2006 the Employment Equality (Age) Regulations was enacted in response to the European Employment Directive on Equal Treatment. </a:t>
            </a:r>
            <a:endParaRPr lang="en-GB" sz="2200" dirty="0"/>
          </a:p>
          <a:p>
            <a:pPr lvl="1">
              <a:defRPr/>
            </a:pPr>
            <a:r>
              <a:rPr lang="en-GB" sz="2200" dirty="0"/>
              <a:t>The law banned direct and indirect discrimination in employment on the basis of age and outlawed unjustified compulsory retirement ages below the age of 65, effectively making 65 </a:t>
            </a:r>
            <a:r>
              <a:rPr lang="en-GB" sz="2200" i="1" dirty="0"/>
              <a:t>a default retirement age</a:t>
            </a:r>
            <a:r>
              <a:rPr lang="en-GB" sz="2200" dirty="0"/>
              <a:t>. </a:t>
            </a:r>
          </a:p>
          <a:p>
            <a:pPr lvl="1">
              <a:defRPr/>
            </a:pPr>
            <a:r>
              <a:rPr lang="en-GB" sz="2200" dirty="0"/>
              <a:t>The legislation protected individuals up to age 65 for the first time, and gave them the right to request continued employment past age 65. </a:t>
            </a:r>
          </a:p>
          <a:p>
            <a:endParaRPr lang="en-GB" dirty="0"/>
          </a:p>
        </p:txBody>
      </p:sp>
    </p:spTree>
    <p:extLst>
      <p:ext uri="{BB962C8B-B14F-4D97-AF65-F5344CB8AC3E}">
        <p14:creationId xmlns:p14="http://schemas.microsoft.com/office/powerpoint/2010/main" val="3741573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smtClean="0">
                <a:solidFill>
                  <a:srgbClr val="FF0000"/>
                </a:solidFill>
              </a:rPr>
              <a:t>Equalities legislation (2)</a:t>
            </a:r>
            <a:endParaRPr lang="en-GB" dirty="0"/>
          </a:p>
        </p:txBody>
      </p:sp>
      <p:sp>
        <p:nvSpPr>
          <p:cNvPr id="3" name="Content Placeholder 2"/>
          <p:cNvSpPr>
            <a:spLocks noGrp="1"/>
          </p:cNvSpPr>
          <p:nvPr>
            <p:ph idx="1"/>
          </p:nvPr>
        </p:nvSpPr>
        <p:spPr/>
        <p:txBody>
          <a:bodyPr>
            <a:normAutofit fontScale="92500"/>
          </a:bodyPr>
          <a:lstStyle/>
          <a:p>
            <a:pPr>
              <a:defRPr/>
            </a:pPr>
            <a:r>
              <a:rPr lang="en-GB" dirty="0"/>
              <a:t>2011 The Employment Equality (Repeal of Retirement Age Provisions) Regulations</a:t>
            </a:r>
          </a:p>
          <a:p>
            <a:pPr lvl="1">
              <a:defRPr/>
            </a:pPr>
            <a:endParaRPr lang="en-GB" dirty="0"/>
          </a:p>
          <a:p>
            <a:pPr lvl="1">
              <a:defRPr/>
            </a:pPr>
            <a:r>
              <a:rPr lang="en-GB" dirty="0"/>
              <a:t>Abolished the default retirement age so that employers can no longer retire people on the basis of age unless they have a legally justifiable reason for doing so. </a:t>
            </a:r>
          </a:p>
          <a:p>
            <a:pPr lvl="1">
              <a:defRPr/>
            </a:pPr>
            <a:r>
              <a:rPr lang="en-GB" dirty="0"/>
              <a:t>The measure was pushed through, despite considerable opposition from employers’ organisations, largely to support the extending working lives agenda</a:t>
            </a:r>
            <a:r>
              <a:rPr lang="en-GB" dirty="0" smtClean="0"/>
              <a:t>.</a:t>
            </a:r>
            <a:endParaRPr lang="en-GB" dirty="0"/>
          </a:p>
          <a:p>
            <a:pPr lvl="1">
              <a:defRPr/>
            </a:pPr>
            <a:r>
              <a:rPr lang="en-GB" dirty="0" smtClean="0"/>
              <a:t>Legally justifiable reason for having a mandatory retirement age: ‘Proportionate means of achieving legitimate end’. Social policy outcome – example of Oxford and Cambridge Universities. In CBI survey in 2013 5% employers kept mandatory retirement age, 1/3 saw need for one but too risky given legal uncertainty. </a:t>
            </a:r>
            <a:endParaRPr lang="en-GB" dirty="0"/>
          </a:p>
          <a:p>
            <a:pPr marL="0" indent="0">
              <a:buNone/>
            </a:pPr>
            <a:endParaRPr lang="en-GB" dirty="0"/>
          </a:p>
        </p:txBody>
      </p:sp>
    </p:spTree>
    <p:extLst>
      <p:ext uri="{BB962C8B-B14F-4D97-AF65-F5344CB8AC3E}">
        <p14:creationId xmlns:p14="http://schemas.microsoft.com/office/powerpoint/2010/main" val="2217214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Implementing the law</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Given ambiguities in law, how was it implemented at organisational level?</a:t>
            </a:r>
          </a:p>
          <a:p>
            <a:r>
              <a:rPr lang="en-GB" dirty="0" smtClean="0"/>
              <a:t>Literature on policy shows that implementation important on impact of laws in practise </a:t>
            </a:r>
            <a:r>
              <a:rPr lang="en-GB" dirty="0"/>
              <a:t>-</a:t>
            </a:r>
            <a:r>
              <a:rPr lang="en-GB" dirty="0" smtClean="0"/>
              <a:t> ‘Street level bureaucrats’ (</a:t>
            </a:r>
            <a:r>
              <a:rPr lang="en-GB" dirty="0" err="1" smtClean="0"/>
              <a:t>Lipsky</a:t>
            </a:r>
            <a:r>
              <a:rPr lang="en-GB" dirty="0" smtClean="0"/>
              <a:t>, 1980 &amp; 2010). </a:t>
            </a:r>
            <a:r>
              <a:rPr lang="en-GB" dirty="0"/>
              <a:t>E</a:t>
            </a:r>
            <a:r>
              <a:rPr lang="en-GB" dirty="0" smtClean="0"/>
              <a:t>mployers implementers too! </a:t>
            </a:r>
          </a:p>
          <a:p>
            <a:r>
              <a:rPr lang="en-GB" dirty="0" smtClean="0"/>
              <a:t>‘Inventing Equal Opportunity’ – Frank Dobbin (2009): in the US ‘Corporate personnel experts – not Congress or the courts – were the ones who determined what equal opportunity meant in practice, designing changes in how employers hire, promote and fire workers’. Law ambiguous.</a:t>
            </a:r>
          </a:p>
          <a:p>
            <a:r>
              <a:rPr lang="en-GB" dirty="0" smtClean="0"/>
              <a:t>But (1) Wider range of parties implement policy (HR, line managers, Trade Unions, Occupational health etc.). (2) Implementation will vary between contexts. (3) Outcomes not necessarily positive and unexpected outcomes!</a:t>
            </a:r>
          </a:p>
          <a:p>
            <a:r>
              <a:rPr lang="en-GB" dirty="0" smtClean="0"/>
              <a:t> Therefore </a:t>
            </a:r>
            <a:r>
              <a:rPr lang="en-GB" smtClean="0"/>
              <a:t>use </a:t>
            </a:r>
            <a:r>
              <a:rPr lang="en-GB" smtClean="0"/>
              <a:t>four </a:t>
            </a:r>
            <a:r>
              <a:rPr lang="en-GB" dirty="0" smtClean="0"/>
              <a:t>organisational case studies to examine implementing age discrimination legislation and abolition of mandatory retirement.</a:t>
            </a:r>
          </a:p>
          <a:p>
            <a:endParaRPr lang="en-GB" dirty="0"/>
          </a:p>
        </p:txBody>
      </p:sp>
    </p:spTree>
    <p:extLst>
      <p:ext uri="{BB962C8B-B14F-4D97-AF65-F5344CB8AC3E}">
        <p14:creationId xmlns:p14="http://schemas.microsoft.com/office/powerpoint/2010/main" val="3763406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studies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17078552"/>
              </p:ext>
            </p:extLst>
          </p:nvPr>
        </p:nvGraphicFramePr>
        <p:xfrm>
          <a:off x="1745674" y="1844287"/>
          <a:ext cx="7806710" cy="4147805"/>
        </p:xfrm>
        <a:graphic>
          <a:graphicData uri="http://schemas.openxmlformats.org/drawingml/2006/table">
            <a:tbl>
              <a:tblPr firstRow="1" bandRow="1">
                <a:tableStyleId>{5C22544A-7EE6-4342-B048-85BDC9FD1C3A}</a:tableStyleId>
              </a:tblPr>
              <a:tblGrid>
                <a:gridCol w="1960606">
                  <a:extLst>
                    <a:ext uri="{9D8B030D-6E8A-4147-A177-3AD203B41FA5}">
                      <a16:colId xmlns="" xmlns:a16="http://schemas.microsoft.com/office/drawing/2014/main" val="20000"/>
                    </a:ext>
                  </a:extLst>
                </a:gridCol>
                <a:gridCol w="1672103">
                  <a:extLst>
                    <a:ext uri="{9D8B030D-6E8A-4147-A177-3AD203B41FA5}">
                      <a16:colId xmlns="" xmlns:a16="http://schemas.microsoft.com/office/drawing/2014/main" val="20001"/>
                    </a:ext>
                  </a:extLst>
                </a:gridCol>
                <a:gridCol w="1468630">
                  <a:extLst>
                    <a:ext uri="{9D8B030D-6E8A-4147-A177-3AD203B41FA5}">
                      <a16:colId xmlns="" xmlns:a16="http://schemas.microsoft.com/office/drawing/2014/main" val="20002"/>
                    </a:ext>
                  </a:extLst>
                </a:gridCol>
                <a:gridCol w="1468630">
                  <a:extLst>
                    <a:ext uri="{9D8B030D-6E8A-4147-A177-3AD203B41FA5}">
                      <a16:colId xmlns="" xmlns:a16="http://schemas.microsoft.com/office/drawing/2014/main" val="20003"/>
                    </a:ext>
                  </a:extLst>
                </a:gridCol>
                <a:gridCol w="1236741">
                  <a:extLst>
                    <a:ext uri="{9D8B030D-6E8A-4147-A177-3AD203B41FA5}">
                      <a16:colId xmlns="" xmlns:a16="http://schemas.microsoft.com/office/drawing/2014/main" val="20004"/>
                    </a:ext>
                  </a:extLst>
                </a:gridCol>
              </a:tblGrid>
              <a:tr h="1059014">
                <a:tc>
                  <a:txBody>
                    <a:bodyPr/>
                    <a:lstStyle/>
                    <a:p>
                      <a:r>
                        <a:rPr lang="en-GB" dirty="0" smtClean="0"/>
                        <a:t>CASE STUDY</a:t>
                      </a:r>
                      <a:endParaRPr lang="en-GB" dirty="0"/>
                    </a:p>
                  </a:txBody>
                  <a:tcPr marL="68580" marR="68580"/>
                </a:tc>
                <a:tc>
                  <a:txBody>
                    <a:bodyPr/>
                    <a:lstStyle/>
                    <a:p>
                      <a:r>
                        <a:rPr lang="en-GB" dirty="0" smtClean="0"/>
                        <a:t>HR managers/</a:t>
                      </a:r>
                    </a:p>
                    <a:p>
                      <a:r>
                        <a:rPr lang="en-GB" dirty="0" smtClean="0"/>
                        <a:t>occupational health</a:t>
                      </a:r>
                      <a:endParaRPr lang="en-GB" dirty="0"/>
                    </a:p>
                  </a:txBody>
                  <a:tcPr marL="68580" marR="68580"/>
                </a:tc>
                <a:tc>
                  <a:txBody>
                    <a:bodyPr/>
                    <a:lstStyle/>
                    <a:p>
                      <a:r>
                        <a:rPr lang="en-GB" dirty="0" smtClean="0"/>
                        <a:t>Line managers</a:t>
                      </a:r>
                      <a:endParaRPr lang="en-GB" dirty="0"/>
                    </a:p>
                  </a:txBody>
                  <a:tcPr marL="68580" marR="68580"/>
                </a:tc>
                <a:tc>
                  <a:txBody>
                    <a:bodyPr/>
                    <a:lstStyle/>
                    <a:p>
                      <a:r>
                        <a:rPr lang="en-GB" dirty="0" smtClean="0"/>
                        <a:t>Employees</a:t>
                      </a:r>
                      <a:endParaRPr lang="en-GB" dirty="0"/>
                    </a:p>
                  </a:txBody>
                  <a:tcPr marL="68580" marR="68580"/>
                </a:tc>
                <a:tc>
                  <a:txBody>
                    <a:bodyPr/>
                    <a:lstStyle/>
                    <a:p>
                      <a:r>
                        <a:rPr lang="en-GB" dirty="0" smtClean="0"/>
                        <a:t>Trade unions</a:t>
                      </a:r>
                      <a:endParaRPr lang="en-GB" dirty="0"/>
                    </a:p>
                  </a:txBody>
                  <a:tcPr marL="68580" marR="68580"/>
                </a:tc>
                <a:extLst>
                  <a:ext uri="{0D108BD9-81ED-4DB2-BD59-A6C34878D82A}">
                    <a16:rowId xmlns="" xmlns:a16="http://schemas.microsoft.com/office/drawing/2014/main" val="10000"/>
                  </a:ext>
                </a:extLst>
              </a:tr>
              <a:tr h="429489">
                <a:tc>
                  <a:txBody>
                    <a:bodyPr/>
                    <a:lstStyle/>
                    <a:p>
                      <a:endParaRPr lang="en-GB" dirty="0">
                        <a:solidFill>
                          <a:schemeClr val="bg1"/>
                        </a:solidFill>
                      </a:endParaRPr>
                    </a:p>
                  </a:txBody>
                  <a:tcPr marL="68580" marR="68580">
                    <a:solidFill>
                      <a:schemeClr val="accent1"/>
                    </a:solidFill>
                  </a:tcPr>
                </a:tc>
                <a:tc>
                  <a:txBody>
                    <a:bodyPr/>
                    <a:lstStyle/>
                    <a:p>
                      <a:pPr algn="ctr"/>
                      <a:endParaRPr lang="en-GB" dirty="0"/>
                    </a:p>
                  </a:txBody>
                  <a:tcPr marL="68580" marR="68580"/>
                </a:tc>
                <a:tc>
                  <a:txBody>
                    <a:bodyPr/>
                    <a:lstStyle/>
                    <a:p>
                      <a:pPr algn="ctr"/>
                      <a:endParaRPr lang="en-GB" dirty="0"/>
                    </a:p>
                  </a:txBody>
                  <a:tcPr marL="68580" marR="68580"/>
                </a:tc>
                <a:tc>
                  <a:txBody>
                    <a:bodyPr/>
                    <a:lstStyle/>
                    <a:p>
                      <a:pPr algn="ctr"/>
                      <a:endParaRPr lang="en-GB" dirty="0"/>
                    </a:p>
                  </a:txBody>
                  <a:tcPr marL="68580" marR="68580"/>
                </a:tc>
                <a:tc>
                  <a:txBody>
                    <a:bodyPr/>
                    <a:lstStyle/>
                    <a:p>
                      <a:pPr algn="ctr"/>
                      <a:endParaRPr lang="en-GB" dirty="0"/>
                    </a:p>
                  </a:txBody>
                  <a:tcPr marL="68580" marR="68580"/>
                </a:tc>
                <a:extLst>
                  <a:ext uri="{0D108BD9-81ED-4DB2-BD59-A6C34878D82A}">
                    <a16:rowId xmlns="" xmlns:a16="http://schemas.microsoft.com/office/drawing/2014/main" val="10001"/>
                  </a:ext>
                </a:extLst>
              </a:tr>
              <a:tr h="741310">
                <a:tc>
                  <a:txBody>
                    <a:bodyPr/>
                    <a:lstStyle/>
                    <a:p>
                      <a:r>
                        <a:rPr lang="en-GB" dirty="0" smtClean="0">
                          <a:solidFill>
                            <a:schemeClr val="bg1"/>
                          </a:solidFill>
                        </a:rPr>
                        <a:t>Local Government (LG)</a:t>
                      </a:r>
                      <a:endParaRPr lang="en-GB" dirty="0">
                        <a:solidFill>
                          <a:schemeClr val="bg1"/>
                        </a:solidFill>
                      </a:endParaRPr>
                    </a:p>
                  </a:txBody>
                  <a:tcPr marL="68580" marR="68580">
                    <a:solidFill>
                      <a:schemeClr val="accent1"/>
                    </a:solidFill>
                  </a:tcPr>
                </a:tc>
                <a:tc>
                  <a:txBody>
                    <a:bodyPr/>
                    <a:lstStyle/>
                    <a:p>
                      <a:pPr algn="ctr"/>
                      <a:r>
                        <a:rPr lang="en-GB" dirty="0" smtClean="0"/>
                        <a:t>5</a:t>
                      </a:r>
                      <a:endParaRPr lang="en-GB" dirty="0"/>
                    </a:p>
                  </a:txBody>
                  <a:tcPr marL="68580" marR="68580"/>
                </a:tc>
                <a:tc>
                  <a:txBody>
                    <a:bodyPr/>
                    <a:lstStyle/>
                    <a:p>
                      <a:pPr algn="ctr"/>
                      <a:r>
                        <a:rPr lang="en-GB" dirty="0" smtClean="0"/>
                        <a:t>9</a:t>
                      </a:r>
                      <a:endParaRPr lang="en-GB" dirty="0"/>
                    </a:p>
                  </a:txBody>
                  <a:tcPr marL="68580" marR="68580"/>
                </a:tc>
                <a:tc>
                  <a:txBody>
                    <a:bodyPr/>
                    <a:lstStyle/>
                    <a:p>
                      <a:pPr algn="ctr"/>
                      <a:r>
                        <a:rPr lang="en-GB" dirty="0" smtClean="0"/>
                        <a:t>37</a:t>
                      </a:r>
                      <a:endParaRPr lang="en-GB" dirty="0"/>
                    </a:p>
                  </a:txBody>
                  <a:tcPr marL="68580" marR="68580"/>
                </a:tc>
                <a:tc>
                  <a:txBody>
                    <a:bodyPr/>
                    <a:lstStyle/>
                    <a:p>
                      <a:pPr algn="ctr"/>
                      <a:endParaRPr lang="en-GB" dirty="0"/>
                    </a:p>
                  </a:txBody>
                  <a:tcPr marL="68580" marR="68580"/>
                </a:tc>
                <a:extLst>
                  <a:ext uri="{0D108BD9-81ED-4DB2-BD59-A6C34878D82A}">
                    <a16:rowId xmlns="" xmlns:a16="http://schemas.microsoft.com/office/drawing/2014/main" val="10002"/>
                  </a:ext>
                </a:extLst>
              </a:tr>
              <a:tr h="429489">
                <a:tc>
                  <a:txBody>
                    <a:bodyPr/>
                    <a:lstStyle/>
                    <a:p>
                      <a:r>
                        <a:rPr lang="en-GB" dirty="0" smtClean="0">
                          <a:solidFill>
                            <a:schemeClr val="bg1"/>
                          </a:solidFill>
                        </a:rPr>
                        <a:t>Transport (TR)</a:t>
                      </a:r>
                      <a:endParaRPr lang="en-GB" dirty="0">
                        <a:solidFill>
                          <a:schemeClr val="bg1"/>
                        </a:solidFill>
                      </a:endParaRPr>
                    </a:p>
                  </a:txBody>
                  <a:tcPr marL="68580" marR="68580">
                    <a:solidFill>
                      <a:schemeClr val="accent1"/>
                    </a:solidFill>
                  </a:tcPr>
                </a:tc>
                <a:tc>
                  <a:txBody>
                    <a:bodyPr/>
                    <a:lstStyle/>
                    <a:p>
                      <a:pPr algn="ctr"/>
                      <a:r>
                        <a:rPr lang="en-GB" dirty="0" smtClean="0"/>
                        <a:t>6</a:t>
                      </a:r>
                      <a:endParaRPr lang="en-GB" dirty="0"/>
                    </a:p>
                  </a:txBody>
                  <a:tcPr marL="68580" marR="68580"/>
                </a:tc>
                <a:tc>
                  <a:txBody>
                    <a:bodyPr/>
                    <a:lstStyle/>
                    <a:p>
                      <a:pPr algn="ctr"/>
                      <a:r>
                        <a:rPr lang="en-GB" dirty="0" smtClean="0"/>
                        <a:t>6</a:t>
                      </a:r>
                      <a:endParaRPr lang="en-GB" dirty="0"/>
                    </a:p>
                  </a:txBody>
                  <a:tcPr marL="68580" marR="68580"/>
                </a:tc>
                <a:tc>
                  <a:txBody>
                    <a:bodyPr/>
                    <a:lstStyle/>
                    <a:p>
                      <a:pPr algn="ctr"/>
                      <a:r>
                        <a:rPr lang="en-GB" dirty="0" smtClean="0"/>
                        <a:t>19</a:t>
                      </a:r>
                      <a:endParaRPr lang="en-GB" dirty="0"/>
                    </a:p>
                  </a:txBody>
                  <a:tcPr marL="68580" marR="68580"/>
                </a:tc>
                <a:tc>
                  <a:txBody>
                    <a:bodyPr/>
                    <a:lstStyle/>
                    <a:p>
                      <a:pPr algn="ctr"/>
                      <a:r>
                        <a:rPr lang="en-GB" dirty="0" smtClean="0"/>
                        <a:t>2</a:t>
                      </a:r>
                      <a:endParaRPr lang="en-GB" dirty="0"/>
                    </a:p>
                  </a:txBody>
                  <a:tcPr marL="68580" marR="68580"/>
                </a:tc>
                <a:extLst>
                  <a:ext uri="{0D108BD9-81ED-4DB2-BD59-A6C34878D82A}">
                    <a16:rowId xmlns="" xmlns:a16="http://schemas.microsoft.com/office/drawing/2014/main" val="10003"/>
                  </a:ext>
                </a:extLst>
              </a:tr>
              <a:tr h="429489">
                <a:tc>
                  <a:txBody>
                    <a:bodyPr/>
                    <a:lstStyle/>
                    <a:p>
                      <a:r>
                        <a:rPr lang="en-GB" dirty="0" smtClean="0">
                          <a:solidFill>
                            <a:schemeClr val="bg1"/>
                          </a:solidFill>
                        </a:rPr>
                        <a:t>Hospitality (HO)</a:t>
                      </a:r>
                      <a:endParaRPr lang="en-GB" dirty="0">
                        <a:solidFill>
                          <a:schemeClr val="bg1"/>
                        </a:solidFill>
                      </a:endParaRPr>
                    </a:p>
                  </a:txBody>
                  <a:tcPr marL="68580" marR="68580">
                    <a:solidFill>
                      <a:schemeClr val="accent1"/>
                    </a:solidFill>
                  </a:tcPr>
                </a:tc>
                <a:tc>
                  <a:txBody>
                    <a:bodyPr/>
                    <a:lstStyle/>
                    <a:p>
                      <a:pPr algn="ctr"/>
                      <a:r>
                        <a:rPr lang="en-GB" dirty="0" smtClean="0"/>
                        <a:t>3</a:t>
                      </a:r>
                      <a:endParaRPr lang="en-GB" dirty="0"/>
                    </a:p>
                  </a:txBody>
                  <a:tcPr marL="68580" marR="68580"/>
                </a:tc>
                <a:tc>
                  <a:txBody>
                    <a:bodyPr/>
                    <a:lstStyle/>
                    <a:p>
                      <a:pPr algn="ctr"/>
                      <a:r>
                        <a:rPr lang="en-GB" dirty="0" smtClean="0"/>
                        <a:t>5</a:t>
                      </a:r>
                      <a:endParaRPr lang="en-GB" dirty="0"/>
                    </a:p>
                  </a:txBody>
                  <a:tcPr marL="68580" marR="68580"/>
                </a:tc>
                <a:tc>
                  <a:txBody>
                    <a:bodyPr/>
                    <a:lstStyle/>
                    <a:p>
                      <a:pPr algn="ctr"/>
                      <a:r>
                        <a:rPr lang="en-GB" dirty="0" smtClean="0"/>
                        <a:t>22</a:t>
                      </a:r>
                      <a:endParaRPr lang="en-GB" dirty="0"/>
                    </a:p>
                  </a:txBody>
                  <a:tcPr marL="68580" marR="68580"/>
                </a:tc>
                <a:tc>
                  <a:txBody>
                    <a:bodyPr/>
                    <a:lstStyle/>
                    <a:p>
                      <a:pPr algn="ctr"/>
                      <a:endParaRPr lang="en-GB" dirty="0"/>
                    </a:p>
                  </a:txBody>
                  <a:tcPr marL="68580" marR="68580"/>
                </a:tc>
                <a:extLst>
                  <a:ext uri="{0D108BD9-81ED-4DB2-BD59-A6C34878D82A}">
                    <a16:rowId xmlns="" xmlns:a16="http://schemas.microsoft.com/office/drawing/2014/main" val="10004"/>
                  </a:ext>
                </a:extLst>
              </a:tr>
              <a:tr h="1059014">
                <a:tc>
                  <a:txBody>
                    <a:bodyPr/>
                    <a:lstStyle/>
                    <a:p>
                      <a:r>
                        <a:rPr lang="en-GB" dirty="0" smtClean="0">
                          <a:solidFill>
                            <a:schemeClr val="bg1"/>
                          </a:solidFill>
                        </a:rPr>
                        <a:t>Engineering and Manufacturing (MA)</a:t>
                      </a:r>
                      <a:endParaRPr lang="en-GB" dirty="0">
                        <a:solidFill>
                          <a:schemeClr val="bg1"/>
                        </a:solidFill>
                      </a:endParaRPr>
                    </a:p>
                  </a:txBody>
                  <a:tcPr marL="68580" marR="68580">
                    <a:solidFill>
                      <a:schemeClr val="accent1"/>
                    </a:solidFill>
                  </a:tcPr>
                </a:tc>
                <a:tc>
                  <a:txBody>
                    <a:bodyPr/>
                    <a:lstStyle/>
                    <a:p>
                      <a:pPr algn="ctr"/>
                      <a:r>
                        <a:rPr lang="en-GB" dirty="0" smtClean="0"/>
                        <a:t>13</a:t>
                      </a:r>
                      <a:endParaRPr lang="en-GB" dirty="0"/>
                    </a:p>
                  </a:txBody>
                  <a:tcPr marL="68580" marR="68580"/>
                </a:tc>
                <a:tc>
                  <a:txBody>
                    <a:bodyPr/>
                    <a:lstStyle/>
                    <a:p>
                      <a:pPr algn="ctr"/>
                      <a:r>
                        <a:rPr lang="en-GB" dirty="0" smtClean="0"/>
                        <a:t>5</a:t>
                      </a:r>
                      <a:endParaRPr lang="en-GB" dirty="0"/>
                    </a:p>
                  </a:txBody>
                  <a:tcPr marL="68580" marR="68580"/>
                </a:tc>
                <a:tc>
                  <a:txBody>
                    <a:bodyPr/>
                    <a:lstStyle/>
                    <a:p>
                      <a:pPr algn="ctr"/>
                      <a:r>
                        <a:rPr lang="en-GB" dirty="0" smtClean="0"/>
                        <a:t>29</a:t>
                      </a:r>
                      <a:endParaRPr lang="en-GB" dirty="0"/>
                    </a:p>
                  </a:txBody>
                  <a:tcPr marL="68580" marR="68580"/>
                </a:tc>
                <a:tc>
                  <a:txBody>
                    <a:bodyPr/>
                    <a:lstStyle/>
                    <a:p>
                      <a:pPr algn="ctr"/>
                      <a:r>
                        <a:rPr lang="en-GB" dirty="0" smtClean="0"/>
                        <a:t>1</a:t>
                      </a:r>
                      <a:endParaRPr lang="en-GB" dirty="0"/>
                    </a:p>
                  </a:txBody>
                  <a:tcPr marL="68580" marR="68580"/>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13491070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Manufacturing – removing age from the workplace</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High-tech manufacturing company. Took cautious, defensive legalistic response to legal change.</a:t>
            </a:r>
          </a:p>
          <a:p>
            <a:r>
              <a:rPr lang="en-GB" dirty="0" smtClean="0"/>
              <a:t>Following </a:t>
            </a:r>
            <a:r>
              <a:rPr lang="en-GB" dirty="0"/>
              <a:t>age discrimination legislation and the default retirement age abolition, </a:t>
            </a:r>
            <a:r>
              <a:rPr lang="en-GB" dirty="0" smtClean="0"/>
              <a:t>the company </a:t>
            </a:r>
            <a:r>
              <a:rPr lang="en-GB" dirty="0"/>
              <a:t>had been advised </a:t>
            </a:r>
            <a:r>
              <a:rPr lang="en-GB" dirty="0" smtClean="0"/>
              <a:t>on legal grounds to scrap a phased </a:t>
            </a:r>
            <a:r>
              <a:rPr lang="en-GB" dirty="0"/>
              <a:t>retirement </a:t>
            </a:r>
            <a:r>
              <a:rPr lang="en-GB" dirty="0" smtClean="0"/>
              <a:t>policy because it was considered discriminatory. </a:t>
            </a:r>
            <a:endParaRPr lang="en-GB" dirty="0"/>
          </a:p>
          <a:p>
            <a:r>
              <a:rPr lang="en-GB" dirty="0" smtClean="0"/>
              <a:t>As one employee explains: </a:t>
            </a:r>
          </a:p>
          <a:p>
            <a:pPr lvl="1"/>
            <a:r>
              <a:rPr lang="en-GB" dirty="0" smtClean="0"/>
              <a:t>“…</a:t>
            </a:r>
            <a:r>
              <a:rPr lang="en-GB" dirty="0"/>
              <a:t>before they did all of this retire at any age, and it was 65, I think for about the year running up to your 65</a:t>
            </a:r>
            <a:r>
              <a:rPr lang="en-GB" baseline="30000" dirty="0"/>
              <a:t>th</a:t>
            </a:r>
            <a:r>
              <a:rPr lang="en-GB" dirty="0"/>
              <a:t> birthday you could wind down the number of hours you worked every week.  You can’t do that now, but if I </a:t>
            </a:r>
            <a:r>
              <a:rPr lang="en-GB" dirty="0" smtClean="0"/>
              <a:t>could.. reduce </a:t>
            </a:r>
            <a:r>
              <a:rPr lang="en-GB" dirty="0"/>
              <a:t>my working week down to three days I would be quite happy to maybe go on a bit past 65. </a:t>
            </a:r>
            <a:r>
              <a:rPr lang="en-GB" dirty="0" smtClean="0"/>
              <a:t>(Male employee, </a:t>
            </a:r>
            <a:r>
              <a:rPr lang="en-GB" i="1" dirty="0" smtClean="0"/>
              <a:t>Manufacturing</a:t>
            </a:r>
            <a:r>
              <a:rPr lang="en-GB" dirty="0" smtClean="0"/>
              <a:t>).”</a:t>
            </a:r>
            <a:endParaRPr lang="en-GB" dirty="0"/>
          </a:p>
          <a:p>
            <a:r>
              <a:rPr lang="en-GB" dirty="0" smtClean="0"/>
              <a:t>An HR perspective:</a:t>
            </a:r>
          </a:p>
          <a:p>
            <a:pPr lvl="1"/>
            <a:r>
              <a:rPr lang="en-GB" dirty="0" smtClean="0"/>
              <a:t>“I </a:t>
            </a:r>
            <a:r>
              <a:rPr lang="en-GB" dirty="0"/>
              <a:t>remember doing quite a few [gradual retirements</a:t>
            </a:r>
            <a:r>
              <a:rPr lang="en-GB" dirty="0" smtClean="0"/>
              <a:t>] at </a:t>
            </a:r>
            <a:r>
              <a:rPr lang="en-GB" dirty="0"/>
              <a:t>the </a:t>
            </a:r>
            <a:r>
              <a:rPr lang="en-GB" dirty="0" smtClean="0"/>
              <a:t>time, </a:t>
            </a:r>
            <a:r>
              <a:rPr lang="en-GB" dirty="0"/>
              <a:t>and just, you know, after </a:t>
            </a:r>
            <a:r>
              <a:rPr lang="en-GB" dirty="0" smtClean="0"/>
              <a:t>[the legal change] we </a:t>
            </a:r>
            <a:r>
              <a:rPr lang="en-GB" dirty="0"/>
              <a:t>had to pull the policy, we were just left a little bit with a kind of </a:t>
            </a:r>
            <a:r>
              <a:rPr lang="en-GB" dirty="0" smtClean="0"/>
              <a:t>[legal] black hole….. </a:t>
            </a:r>
            <a:r>
              <a:rPr lang="en-GB" dirty="0"/>
              <a:t>age discrimination retirement issues changed, there is a bit of scaremongering that you can’t say ‘retirement’, because </a:t>
            </a:r>
            <a:r>
              <a:rPr lang="en-GB" i="1" dirty="0"/>
              <a:t>people don’t retire they just </a:t>
            </a:r>
            <a:r>
              <a:rPr lang="en-GB" i="1" dirty="0" smtClean="0"/>
              <a:t>resign</a:t>
            </a:r>
            <a:r>
              <a:rPr lang="en-GB" dirty="0" smtClean="0"/>
              <a:t> (HR Manager </a:t>
            </a:r>
            <a:r>
              <a:rPr lang="en-GB" i="1" dirty="0" smtClean="0"/>
              <a:t>Manufacturing</a:t>
            </a:r>
            <a:r>
              <a:rPr lang="en-GB" dirty="0" smtClean="0"/>
              <a:t>)”.</a:t>
            </a:r>
            <a:endParaRPr lang="en-GB" dirty="0"/>
          </a:p>
          <a:p>
            <a:endParaRPr lang="en-GB" dirty="0"/>
          </a:p>
        </p:txBody>
      </p:sp>
    </p:spTree>
    <p:extLst>
      <p:ext uri="{BB962C8B-B14F-4D97-AF65-F5344CB8AC3E}">
        <p14:creationId xmlns:p14="http://schemas.microsoft.com/office/powerpoint/2010/main" val="974787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Local government – a reliance on line manager implementation</a:t>
            </a:r>
            <a:endParaRPr lang="en-GB" dirty="0"/>
          </a:p>
        </p:txBody>
      </p:sp>
      <p:sp>
        <p:nvSpPr>
          <p:cNvPr id="3" name="Content Placeholder 2"/>
          <p:cNvSpPr>
            <a:spLocks noGrp="1"/>
          </p:cNvSpPr>
          <p:nvPr>
            <p:ph idx="1"/>
          </p:nvPr>
        </p:nvSpPr>
        <p:spPr>
          <a:xfrm>
            <a:off x="838200" y="1825624"/>
            <a:ext cx="10515600" cy="4554393"/>
          </a:xfrm>
        </p:spPr>
        <p:txBody>
          <a:bodyPr>
            <a:normAutofit fontScale="92500" lnSpcReduction="20000"/>
          </a:bodyPr>
          <a:lstStyle/>
          <a:p>
            <a:r>
              <a:rPr lang="en-GB" dirty="0" smtClean="0"/>
              <a:t>Since </a:t>
            </a:r>
            <a:r>
              <a:rPr lang="en-GB" dirty="0"/>
              <a:t>the end of the statutory retirement age, LG has stepped back to let employees initiate their own transition to </a:t>
            </a:r>
            <a:r>
              <a:rPr lang="en-GB" dirty="0" smtClean="0"/>
              <a:t>retirement:</a:t>
            </a:r>
          </a:p>
          <a:p>
            <a:pPr lvl="1"/>
            <a:r>
              <a:rPr lang="en-GB" dirty="0"/>
              <a:t>“No, we did when the default retirement age was in and we used to sort of institute discussions between the line manager and the individual sort of six to 12 months before they turned 65… As soon as that default retirement age was taken away we just left it to run its course. (</a:t>
            </a:r>
            <a:r>
              <a:rPr lang="en-GB" dirty="0" smtClean="0"/>
              <a:t>HR Manager </a:t>
            </a:r>
            <a:r>
              <a:rPr lang="en-GB" i="1" dirty="0" smtClean="0"/>
              <a:t>Local </a:t>
            </a:r>
            <a:r>
              <a:rPr lang="en-GB" i="1" dirty="0" err="1"/>
              <a:t>G</a:t>
            </a:r>
            <a:r>
              <a:rPr lang="en-GB" i="1" dirty="0" err="1" smtClean="0"/>
              <a:t>ov</a:t>
            </a:r>
            <a:r>
              <a:rPr lang="en-GB" dirty="0" smtClean="0"/>
              <a:t>)</a:t>
            </a:r>
          </a:p>
          <a:p>
            <a:pPr lvl="1"/>
            <a:endParaRPr lang="en-GB" dirty="0"/>
          </a:p>
          <a:p>
            <a:r>
              <a:rPr lang="en-GB" dirty="0" smtClean="0"/>
              <a:t>HR </a:t>
            </a:r>
            <a:r>
              <a:rPr lang="en-GB" dirty="0"/>
              <a:t>did produce some guidance for managers about integrating retirement discussions into regular one-to-ones and appraisals but </a:t>
            </a:r>
            <a:r>
              <a:rPr lang="en-GB" dirty="0" smtClean="0"/>
              <a:t>managers reluctant to initiate conversation:</a:t>
            </a:r>
            <a:endParaRPr lang="en-GB" dirty="0"/>
          </a:p>
          <a:p>
            <a:pPr lvl="1"/>
            <a:r>
              <a:rPr lang="en-GB" dirty="0" smtClean="0"/>
              <a:t>“[Managers asked] if </a:t>
            </a:r>
            <a:r>
              <a:rPr lang="en-GB" dirty="0"/>
              <a:t>I don’t have almost this default retirement age to prompt it how do I raise the </a:t>
            </a:r>
            <a:r>
              <a:rPr lang="en-GB" dirty="0" smtClean="0"/>
              <a:t>issue [about retirement]. </a:t>
            </a:r>
            <a:r>
              <a:rPr lang="en-GB" dirty="0"/>
              <a:t>You know, what if I'm clumsy about it and then the person gets upset. So yeah, I think some people would just avoid the issue, whereas a good manager would probably say, you know, what are your aspirations, what development do you want, what are your plans for the next few years? And they could get to that discussion anyway. </a:t>
            </a:r>
            <a:r>
              <a:rPr lang="en-GB" dirty="0" smtClean="0"/>
              <a:t>(HR </a:t>
            </a:r>
            <a:r>
              <a:rPr lang="en-GB" dirty="0"/>
              <a:t>Manager </a:t>
            </a:r>
            <a:r>
              <a:rPr lang="en-GB" i="1" dirty="0"/>
              <a:t>Local </a:t>
            </a:r>
            <a:r>
              <a:rPr lang="en-GB" i="1" dirty="0" err="1" smtClean="0"/>
              <a:t>Gov</a:t>
            </a:r>
            <a:r>
              <a:rPr lang="en-GB" i="1" dirty="0" smtClean="0"/>
              <a:t>)</a:t>
            </a:r>
            <a:endParaRPr lang="en-GB" i="1" dirty="0"/>
          </a:p>
          <a:p>
            <a:endParaRPr lang="en-GB" dirty="0"/>
          </a:p>
        </p:txBody>
      </p:sp>
    </p:spTree>
    <p:extLst>
      <p:ext uri="{BB962C8B-B14F-4D97-AF65-F5344CB8AC3E}">
        <p14:creationId xmlns:p14="http://schemas.microsoft.com/office/powerpoint/2010/main" val="3517168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Hospitality – modest impact (so far)</a:t>
            </a:r>
            <a:endParaRPr lang="en-GB" dirty="0"/>
          </a:p>
        </p:txBody>
      </p:sp>
      <p:sp>
        <p:nvSpPr>
          <p:cNvPr id="3" name="Content Placeholder 2"/>
          <p:cNvSpPr>
            <a:spLocks noGrp="1"/>
          </p:cNvSpPr>
          <p:nvPr>
            <p:ph idx="1"/>
          </p:nvPr>
        </p:nvSpPr>
        <p:spPr>
          <a:xfrm>
            <a:off x="838200" y="1527464"/>
            <a:ext cx="10515600" cy="4649499"/>
          </a:xfrm>
        </p:spPr>
        <p:txBody>
          <a:bodyPr>
            <a:normAutofit fontScale="92500" lnSpcReduction="20000"/>
          </a:bodyPr>
          <a:lstStyle/>
          <a:p>
            <a:r>
              <a:rPr lang="en-GB" dirty="0" smtClean="0"/>
              <a:t>Predominantly low-wage female workforce doing physically demanding work. Low pensions.</a:t>
            </a:r>
          </a:p>
          <a:p>
            <a:r>
              <a:rPr lang="en-GB" dirty="0" smtClean="0"/>
              <a:t>Most want to leave work as soon as possible, which is likely to be state pension age. Little demand for working at 65+ (except for finances for some). More concern about whether health will last </a:t>
            </a:r>
            <a:r>
              <a:rPr lang="en-GB" i="1" dirty="0" smtClean="0"/>
              <a:t>until </a:t>
            </a:r>
            <a:r>
              <a:rPr lang="en-GB" dirty="0" smtClean="0"/>
              <a:t>SPA.</a:t>
            </a:r>
          </a:p>
          <a:p>
            <a:r>
              <a:rPr lang="en-GB" dirty="0" smtClean="0"/>
              <a:t>Idea of phased retirement appealing to staff (if have to work) but not financially feasible. Work patterns flexible anyway.</a:t>
            </a:r>
          </a:p>
          <a:p>
            <a:r>
              <a:rPr lang="en-GB" dirty="0" smtClean="0"/>
              <a:t>In this context, Impact of default retirement age change modest:</a:t>
            </a:r>
          </a:p>
          <a:p>
            <a:pPr lvl="1"/>
            <a:r>
              <a:rPr lang="en-GB" i="1" dirty="0"/>
              <a:t>And I certainly--, and I’m not aware that any of my colleagues have had any conversations with any of the individuals about retirement. </a:t>
            </a:r>
            <a:r>
              <a:rPr lang="en-GB" i="1" dirty="0" err="1"/>
              <a:t>Erm</a:t>
            </a:r>
            <a:r>
              <a:rPr lang="en-GB" i="1" dirty="0"/>
              <a:t>, one of the last acts that we had before default retirement age </a:t>
            </a:r>
            <a:r>
              <a:rPr lang="en-GB" i="1" dirty="0" smtClean="0"/>
              <a:t>[abolition] was </a:t>
            </a:r>
            <a:r>
              <a:rPr lang="en-GB" i="1" dirty="0"/>
              <a:t>that we had a member of staff who had been in the [</a:t>
            </a:r>
            <a:r>
              <a:rPr lang="en-GB" i="1" dirty="0" err="1"/>
              <a:t>placename</a:t>
            </a:r>
            <a:r>
              <a:rPr lang="en-GB" i="1" dirty="0"/>
              <a:t>] for getting on for 40 years and we couldn’t wait for her to retire and she asked if she could work </a:t>
            </a:r>
            <a:r>
              <a:rPr lang="en-GB" i="1" dirty="0" smtClean="0"/>
              <a:t>beyond… the </a:t>
            </a:r>
            <a:r>
              <a:rPr lang="en-GB" i="1" dirty="0"/>
              <a:t>retirement age at the time and we were delighted that we had a justification to say no at the time which--, but that arises very, very rarely</a:t>
            </a:r>
            <a:r>
              <a:rPr lang="en-GB" dirty="0"/>
              <a:t>. (</a:t>
            </a:r>
            <a:r>
              <a:rPr lang="en-GB" dirty="0" smtClean="0"/>
              <a:t>HR Manager </a:t>
            </a:r>
            <a:r>
              <a:rPr lang="en-GB" i="1" dirty="0" smtClean="0"/>
              <a:t>Hospitality</a:t>
            </a:r>
            <a:r>
              <a:rPr lang="en-GB" dirty="0" smtClean="0"/>
              <a:t>).</a:t>
            </a:r>
          </a:p>
          <a:p>
            <a:pPr lvl="1"/>
            <a:endParaRPr lang="en-GB" dirty="0"/>
          </a:p>
          <a:p>
            <a:pPr lvl="1"/>
            <a:endParaRPr lang="en-GB" dirty="0" smtClean="0"/>
          </a:p>
          <a:p>
            <a:endParaRPr lang="en-GB" dirty="0" smtClean="0"/>
          </a:p>
          <a:p>
            <a:endParaRPr lang="en-GB" dirty="0"/>
          </a:p>
        </p:txBody>
      </p:sp>
    </p:spTree>
    <p:extLst>
      <p:ext uri="{BB962C8B-B14F-4D97-AF65-F5344CB8AC3E}">
        <p14:creationId xmlns:p14="http://schemas.microsoft.com/office/powerpoint/2010/main" val="1109618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705139"/>
          </a:xfrm>
        </p:spPr>
        <p:txBody>
          <a:bodyPr>
            <a:normAutofit/>
          </a:bodyPr>
          <a:lstStyle/>
          <a:p>
            <a:r>
              <a:rPr lang="en-GB" sz="3000" dirty="0" smtClean="0"/>
              <a:t>Trains – a desire for a return to mandatory retirement</a:t>
            </a:r>
            <a:endParaRPr lang="en-GB" sz="3000" dirty="0"/>
          </a:p>
        </p:txBody>
      </p:sp>
      <p:sp>
        <p:nvSpPr>
          <p:cNvPr id="3" name="Content Placeholder 2"/>
          <p:cNvSpPr>
            <a:spLocks noGrp="1"/>
          </p:cNvSpPr>
          <p:nvPr>
            <p:ph idx="1"/>
          </p:nvPr>
        </p:nvSpPr>
        <p:spPr>
          <a:xfrm>
            <a:off x="838200" y="841664"/>
            <a:ext cx="10515600" cy="5476009"/>
          </a:xfrm>
        </p:spPr>
        <p:txBody>
          <a:bodyPr>
            <a:noAutofit/>
          </a:bodyPr>
          <a:lstStyle/>
          <a:p>
            <a:r>
              <a:rPr lang="en-GB" sz="2300" dirty="0" smtClean="0"/>
              <a:t>Train staff reasonably well paid, have good pensions and strong unions. </a:t>
            </a:r>
            <a:r>
              <a:rPr lang="en-GB" sz="2300" dirty="0"/>
              <a:t>F</a:t>
            </a:r>
            <a:r>
              <a:rPr lang="en-GB" sz="2300" dirty="0" smtClean="0"/>
              <a:t>ew workers over 65 and little perceived demand for work at this age.</a:t>
            </a:r>
          </a:p>
          <a:p>
            <a:r>
              <a:rPr lang="en-GB" sz="2300" dirty="0" smtClean="0"/>
              <a:t>Mandatory retirement abolition seen by some as a threat - people taking pension and working: ‘half retired’ and less motivated. Safety concerns. </a:t>
            </a:r>
          </a:p>
          <a:p>
            <a:r>
              <a:rPr lang="en-GB" sz="2300" dirty="0" smtClean="0"/>
              <a:t>Another rail company has a mandatory retirement age (Virgin). Trade Union (ASLEF) wants a mandatory retirement age, so arguably less worry about legal challenges. </a:t>
            </a:r>
          </a:p>
          <a:p>
            <a:r>
              <a:rPr lang="en-GB" sz="2300" dirty="0" smtClean="0"/>
              <a:t>These issues were highlighted by Train Managers:</a:t>
            </a:r>
          </a:p>
          <a:p>
            <a:pPr lvl="1"/>
            <a:r>
              <a:rPr lang="en-GB" sz="2300" dirty="0" smtClean="0"/>
              <a:t>“Yeah</a:t>
            </a:r>
            <a:r>
              <a:rPr lang="en-GB" sz="2300" dirty="0"/>
              <a:t>, since the 65 year mandatory went, as a rail industry we’ve sort of been waiting for one company to make the first move to say from a safety point of view, as an industry we have to have an age limit. And there was talk that it was going to be Virgin was going to be the first case</a:t>
            </a:r>
            <a:r>
              <a:rPr lang="en-GB" sz="2300" dirty="0" smtClean="0"/>
              <a:t>.” </a:t>
            </a:r>
            <a:endParaRPr lang="en-GB" sz="2300" dirty="0"/>
          </a:p>
          <a:p>
            <a:pPr lvl="1"/>
            <a:r>
              <a:rPr lang="en-GB" sz="2300" dirty="0" smtClean="0"/>
              <a:t>“ASLEFs [Trade Union] dream </a:t>
            </a:r>
            <a:r>
              <a:rPr lang="en-GB" sz="2300" dirty="0"/>
              <a:t>is they want the 65 retirement mandatory, it’s a political thing and at the time they were quite happy to take it to the European Court to challenge that, and that’s their </a:t>
            </a:r>
            <a:r>
              <a:rPr lang="en-GB" sz="2300" dirty="0" smtClean="0"/>
              <a:t>stance… it’s </a:t>
            </a:r>
            <a:r>
              <a:rPr lang="en-GB" sz="2300" dirty="0"/>
              <a:t>job blocking, seen as </a:t>
            </a:r>
            <a:r>
              <a:rPr lang="en-GB" sz="2300" dirty="0" smtClean="0"/>
              <a:t>from </a:t>
            </a:r>
            <a:r>
              <a:rPr lang="en-GB" sz="2300" dirty="0"/>
              <a:t>their perspective, get the younger guys in</a:t>
            </a:r>
            <a:r>
              <a:rPr lang="en-GB" sz="2300" dirty="0" smtClean="0"/>
              <a:t>.”</a:t>
            </a:r>
            <a:endParaRPr lang="en-GB" sz="2300" dirty="0"/>
          </a:p>
        </p:txBody>
      </p:sp>
    </p:spTree>
    <p:extLst>
      <p:ext uri="{BB962C8B-B14F-4D97-AF65-F5344CB8AC3E}">
        <p14:creationId xmlns:p14="http://schemas.microsoft.com/office/powerpoint/2010/main" val="920730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1016</TotalTime>
  <Words>1482</Words>
  <Application>Microsoft Office PowerPoint</Application>
  <PresentationFormat>Widescreen</PresentationFormat>
  <Paragraphs>80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The consequences of abolishing UK mandatory retirement ages </vt:lpstr>
      <vt:lpstr>Equalities legislation (1)</vt:lpstr>
      <vt:lpstr>Equalities legislation (2)</vt:lpstr>
      <vt:lpstr>Implementing the law</vt:lpstr>
      <vt:lpstr>Case studies</vt:lpstr>
      <vt:lpstr>Manufacturing – removing age from the workplace</vt:lpstr>
      <vt:lpstr>Local government – a reliance on line manager implementation</vt:lpstr>
      <vt:lpstr>Hospitality – modest impact (so far)</vt:lpstr>
      <vt:lpstr>Trains – a desire for a return to mandatory retirement</vt:lpstr>
      <vt:lpstr>Conclusions</vt:lpstr>
    </vt:vector>
  </TitlesOfParts>
  <Company>University of Brighton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Lain</dc:creator>
  <cp:lastModifiedBy>Sarah Vickerstaff</cp:lastModifiedBy>
  <cp:revision>41</cp:revision>
  <dcterms:created xsi:type="dcterms:W3CDTF">2017-07-06T08:04:51Z</dcterms:created>
  <dcterms:modified xsi:type="dcterms:W3CDTF">2017-09-06T08:42:34Z</dcterms:modified>
</cp:coreProperties>
</file>